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15" r:id="rId3"/>
    <p:sldId id="317" r:id="rId4"/>
    <p:sldId id="318" r:id="rId5"/>
    <p:sldId id="319" r:id="rId6"/>
    <p:sldId id="320" r:id="rId7"/>
    <p:sldId id="322" r:id="rId8"/>
    <p:sldId id="321" r:id="rId9"/>
    <p:sldId id="323" r:id="rId10"/>
    <p:sldId id="324" r:id="rId11"/>
    <p:sldId id="325" r:id="rId12"/>
    <p:sldId id="326" r:id="rId13"/>
    <p:sldId id="327" r:id="rId14"/>
    <p:sldId id="328" r:id="rId15"/>
    <p:sldId id="329" r:id="rId16"/>
    <p:sldId id="331" r:id="rId17"/>
    <p:sldId id="332" r:id="rId18"/>
    <p:sldId id="333" r:id="rId19"/>
    <p:sldId id="334" r:id="rId20"/>
    <p:sldId id="335" r:id="rId21"/>
    <p:sldId id="336" r:id="rId22"/>
    <p:sldId id="337" r:id="rId23"/>
    <p:sldId id="338" r:id="rId24"/>
    <p:sldId id="340" r:id="rId25"/>
    <p:sldId id="341" r:id="rId26"/>
    <p:sldId id="339"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6" r:id="rId41"/>
    <p:sldId id="357" r:id="rId42"/>
    <p:sldId id="358" r:id="rId43"/>
    <p:sldId id="359"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AA79859-6E2F-40A5-A980-FBF40A1E9CD2}" type="datetimeFigureOut">
              <a:rPr lang="el-GR" smtClean="0"/>
              <a:pPr/>
              <a:t>25/3/2018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A79859-6E2F-40A5-A980-FBF40A1E9CD2}" type="datetimeFigureOut">
              <a:rPr lang="el-GR" smtClean="0"/>
              <a:pPr/>
              <a:t>25/3/2018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A79859-6E2F-40A5-A980-FBF40A1E9CD2}" type="datetimeFigureOut">
              <a:rPr lang="el-GR" smtClean="0"/>
              <a:pPr/>
              <a:t>25/3/2018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A79859-6E2F-40A5-A980-FBF40A1E9CD2}" type="datetimeFigureOut">
              <a:rPr lang="el-GR" smtClean="0"/>
              <a:pPr/>
              <a:t>25/3/2018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79859-6E2F-40A5-A980-FBF40A1E9CD2}" type="datetimeFigureOut">
              <a:rPr lang="el-GR" smtClean="0"/>
              <a:pPr/>
              <a:t>25/3/2018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AA79859-6E2F-40A5-A980-FBF40A1E9CD2}" type="datetimeFigureOut">
              <a:rPr lang="el-GR" smtClean="0"/>
              <a:pPr/>
              <a:t>25/3/2018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AA79859-6E2F-40A5-A980-FBF40A1E9CD2}" type="datetimeFigureOut">
              <a:rPr lang="el-GR" smtClean="0"/>
              <a:pPr/>
              <a:t>25/3/2018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AA79859-6E2F-40A5-A980-FBF40A1E9CD2}" type="datetimeFigureOut">
              <a:rPr lang="el-GR" smtClean="0"/>
              <a:pPr/>
              <a:t>25/3/2018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79859-6E2F-40A5-A980-FBF40A1E9CD2}" type="datetimeFigureOut">
              <a:rPr lang="el-GR" smtClean="0"/>
              <a:pPr/>
              <a:t>25/3/2018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79859-6E2F-40A5-A980-FBF40A1E9CD2}" type="datetimeFigureOut">
              <a:rPr lang="el-GR" smtClean="0"/>
              <a:pPr/>
              <a:t>25/3/2018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79859-6E2F-40A5-A980-FBF40A1E9CD2}" type="datetimeFigureOut">
              <a:rPr lang="el-GR" smtClean="0"/>
              <a:pPr/>
              <a:t>25/3/2018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0C280ED-77D6-4289-8866-6ADEE7458AD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79859-6E2F-40A5-A980-FBF40A1E9CD2}" type="datetimeFigureOut">
              <a:rPr lang="el-GR" smtClean="0"/>
              <a:pPr/>
              <a:t>25/3/2018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280ED-77D6-4289-8866-6ADEE7458AD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3107" t="861" r="12476" b="-399"/>
          <a:stretch>
            <a:fillRect/>
          </a:stretch>
        </p:blipFill>
        <p:spPr bwMode="auto">
          <a:xfrm>
            <a:off x="276130" y="260648"/>
            <a:ext cx="8544342" cy="6428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a:off x="251520" y="260648"/>
            <a:ext cx="8568952" cy="6120680"/>
          </a:xfrm>
          <a:prstGeom prst="rect">
            <a:avLst/>
          </a:prstGeom>
          <a:solidFill>
            <a:schemeClr val="bg1">
              <a:lumMod val="75000"/>
            </a:schemeClr>
          </a:solid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1:  What are the basic tools </a:t>
            </a:r>
            <a:endParaRPr lang="el-GR" dirty="0"/>
          </a:p>
        </p:txBody>
      </p:sp>
      <p:sp>
        <p:nvSpPr>
          <p:cNvPr id="3" name="Content Placeholder 2"/>
          <p:cNvSpPr>
            <a:spLocks noGrp="1"/>
          </p:cNvSpPr>
          <p:nvPr>
            <p:ph idx="1"/>
          </p:nvPr>
        </p:nvSpPr>
        <p:spPr/>
        <p:txBody>
          <a:bodyPr/>
          <a:lstStyle/>
          <a:p>
            <a:pPr>
              <a:buNone/>
            </a:pPr>
            <a:endParaRPr lang="el-GR" dirty="0"/>
          </a:p>
          <a:p>
            <a:r>
              <a:rPr lang="en-US" dirty="0"/>
              <a:t>Tiles in a bag representing </a:t>
            </a:r>
            <a:endParaRPr lang="en-US" dirty="0" smtClean="0"/>
          </a:p>
          <a:p>
            <a:pPr>
              <a:buNone/>
            </a:pPr>
            <a:r>
              <a:rPr lang="en-US" dirty="0"/>
              <a:t>M</a:t>
            </a:r>
            <a:r>
              <a:rPr lang="en-US" dirty="0" smtClean="0"/>
              <a:t>athematical digits, </a:t>
            </a:r>
            <a:r>
              <a:rPr lang="en-US" dirty="0"/>
              <a:t>or </a:t>
            </a:r>
            <a:endParaRPr lang="en-US" dirty="0" smtClean="0"/>
          </a:p>
          <a:p>
            <a:pPr>
              <a:buNone/>
            </a:pPr>
            <a:r>
              <a:rPr lang="en-US" dirty="0" smtClean="0"/>
              <a:t>Mathematical symbols </a:t>
            </a:r>
            <a:endParaRPr lang="el-GR" dirty="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l="19524" t="22280" r="32282" b="9681"/>
          <a:stretch>
            <a:fillRect/>
          </a:stretch>
        </p:blipFill>
        <p:spPr bwMode="auto">
          <a:xfrm>
            <a:off x="323528" y="129339"/>
            <a:ext cx="8208912" cy="651884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20194" t="21020" r="32320" b="9681"/>
          <a:stretch>
            <a:fillRect/>
          </a:stretch>
        </p:blipFill>
        <p:spPr bwMode="auto">
          <a:xfrm>
            <a:off x="971600" y="404664"/>
            <a:ext cx="7571314" cy="621525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l="20194" t="29840" r="32320" b="39920"/>
          <a:stretch>
            <a:fillRect/>
          </a:stretch>
        </p:blipFill>
        <p:spPr bwMode="auto">
          <a:xfrm>
            <a:off x="41497" y="908720"/>
            <a:ext cx="8643960" cy="30963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l-GR" dirty="0"/>
          </a:p>
        </p:txBody>
      </p:sp>
      <p:sp>
        <p:nvSpPr>
          <p:cNvPr id="3" name="Content Placeholder 2"/>
          <p:cNvSpPr>
            <a:spLocks noGrp="1"/>
          </p:cNvSpPr>
          <p:nvPr>
            <p:ph idx="1"/>
          </p:nvPr>
        </p:nvSpPr>
        <p:spPr/>
        <p:txBody>
          <a:bodyPr/>
          <a:lstStyle/>
          <a:p>
            <a:r>
              <a:rPr lang="en-US" sz="4000" dirty="0" smtClean="0"/>
              <a:t>What </a:t>
            </a:r>
            <a:r>
              <a:rPr lang="en-US" sz="4000" dirty="0"/>
              <a:t>are the rules and what is the goal of the game? </a:t>
            </a:r>
            <a:endParaRPr lang="en-US" sz="4000" dirty="0" smtClean="0"/>
          </a:p>
          <a:p>
            <a:r>
              <a:rPr lang="en-US" sz="4000" dirty="0" smtClean="0"/>
              <a:t>How </a:t>
            </a:r>
            <a:r>
              <a:rPr lang="en-US" sz="4000" dirty="0"/>
              <a:t>do we play the game? </a:t>
            </a:r>
            <a:endParaRPr lang="en-US" sz="4000" dirty="0" smtClean="0"/>
          </a:p>
          <a:p>
            <a:endParaRPr lang="en-US" dirty="0" smtClean="0"/>
          </a:p>
          <a:p>
            <a:endParaRPr lang="en-US" dirty="0"/>
          </a:p>
          <a:p>
            <a:r>
              <a:rPr lang="en-US" sz="2400" dirty="0" smtClean="0"/>
              <a:t>The answer can be found again in the Compendium and the Guidebook</a:t>
            </a:r>
          </a:p>
          <a:p>
            <a:endParaRPr lang="el-GR" dirty="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l="24447" t="26060" r="24524" b="13461"/>
          <a:stretch>
            <a:fillRect/>
          </a:stretch>
        </p:blipFill>
        <p:spPr bwMode="auto">
          <a:xfrm>
            <a:off x="35497" y="645029"/>
            <a:ext cx="9108503" cy="607233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l="24447" t="24800" r="23815" b="12201"/>
          <a:stretch>
            <a:fillRect/>
          </a:stretch>
        </p:blipFill>
        <p:spPr bwMode="auto">
          <a:xfrm>
            <a:off x="179512" y="548680"/>
            <a:ext cx="8738890" cy="598554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l="24485" t="22280" r="25194" b="21021"/>
          <a:stretch>
            <a:fillRect/>
          </a:stretch>
        </p:blipFill>
        <p:spPr bwMode="auto">
          <a:xfrm>
            <a:off x="48297" y="404664"/>
            <a:ext cx="8975397" cy="56886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l="26573" t="29840" r="26650" b="17241"/>
          <a:stretch>
            <a:fillRect/>
          </a:stretch>
        </p:blipFill>
        <p:spPr bwMode="auto">
          <a:xfrm>
            <a:off x="323527" y="764704"/>
            <a:ext cx="8599813" cy="54726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3497560"/>
          </a:xfrm>
        </p:spPr>
        <p:txBody>
          <a:bodyPr>
            <a:normAutofit fontScale="90000"/>
          </a:bodyPr>
          <a:lstStyle/>
          <a:p>
            <a:r>
              <a:rPr lang="en-US" sz="6000" dirty="0" smtClean="0">
                <a:effectLst/>
              </a:rPr>
              <a:t>The game </a:t>
            </a:r>
            <a:r>
              <a:rPr lang="en-US" sz="6000" dirty="0" smtClean="0">
                <a:effectLst/>
              </a:rPr>
              <a:t/>
            </a:r>
            <a:br>
              <a:rPr lang="en-US" sz="6000" dirty="0" smtClean="0">
                <a:effectLst/>
              </a:rPr>
            </a:br>
            <a:r>
              <a:rPr lang="en-US" sz="8000" dirty="0" err="1" smtClean="0">
                <a:effectLst/>
              </a:rPr>
              <a:t>MathScrabble</a:t>
            </a:r>
            <a:r>
              <a:rPr lang="en-US" sz="8000" dirty="0">
                <a:effectLst/>
              </a:rPr>
              <a:t/>
            </a:r>
            <a:br>
              <a:rPr lang="en-US" sz="8000" dirty="0">
                <a:effectLst/>
              </a:rPr>
            </a:br>
            <a:r>
              <a:rPr lang="el-GR" dirty="0" smtClean="0"/>
              <a:t/>
            </a:r>
            <a:br>
              <a:rPr lang="el-GR" dirty="0" smtClean="0"/>
            </a:br>
            <a:endParaRPr lang="el-GR" dirty="0"/>
          </a:p>
        </p:txBody>
      </p:sp>
      <p:sp>
        <p:nvSpPr>
          <p:cNvPr id="3" name="Subtitle 2"/>
          <p:cNvSpPr>
            <a:spLocks noGrp="1"/>
          </p:cNvSpPr>
          <p:nvPr>
            <p:ph type="subTitle" idx="1"/>
          </p:nvPr>
        </p:nvSpPr>
        <p:spPr/>
        <p:txBody>
          <a:bodyPr/>
          <a:lstStyle/>
          <a:p>
            <a:r>
              <a:rPr lang="en-US" dirty="0" smtClean="0"/>
              <a:t>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328592"/>
          </a:xfrm>
        </p:spPr>
        <p:txBody>
          <a:bodyPr/>
          <a:lstStyle/>
          <a:p>
            <a:r>
              <a:rPr lang="en-US" dirty="0" smtClean="0"/>
              <a:t>And now to the </a:t>
            </a:r>
            <a:br>
              <a:rPr lang="en-US" dirty="0" smtClean="0"/>
            </a:br>
            <a:r>
              <a:rPr lang="en-US" sz="6000" dirty="0" smtClean="0"/>
              <a:t>crucial question</a:t>
            </a:r>
            <a:endParaRPr lang="el-GR" sz="6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dirty="0" smtClean="0"/>
              <a:t>Question 3:  </a:t>
            </a:r>
            <a:br>
              <a:rPr lang="en-US" sz="3100" dirty="0" smtClean="0"/>
            </a:br>
            <a:r>
              <a:rPr lang="en-US" sz="3100" dirty="0" smtClean="0"/>
              <a:t>What mathematical concepts/ processes or ideas/ human skills or abilities  are involved in the game?</a:t>
            </a:r>
            <a:endParaRPr lang="el-GR" dirty="0"/>
          </a:p>
        </p:txBody>
      </p:sp>
      <p:sp>
        <p:nvSpPr>
          <p:cNvPr id="3" name="Content Placeholder 2"/>
          <p:cNvSpPr>
            <a:spLocks noGrp="1"/>
          </p:cNvSpPr>
          <p:nvPr>
            <p:ph idx="1"/>
          </p:nvPr>
        </p:nvSpPr>
        <p:spPr/>
        <p:txBody>
          <a:bodyPr>
            <a:normAutofit fontScale="92500" lnSpcReduction="10000"/>
          </a:bodyPr>
          <a:lstStyle/>
          <a:p>
            <a:r>
              <a:rPr lang="en-US" b="1" dirty="0" smtClean="0"/>
              <a:t>Concepts</a:t>
            </a:r>
            <a:r>
              <a:rPr lang="en-US" b="1" dirty="0"/>
              <a:t>:</a:t>
            </a:r>
            <a:r>
              <a:rPr lang="en-US" dirty="0"/>
              <a:t> The set of the integers, their operations, the concept of equality in the set of integers, coordinates,  geometrical figures …</a:t>
            </a:r>
            <a:endParaRPr lang="el-GR" dirty="0"/>
          </a:p>
          <a:p>
            <a:r>
              <a:rPr lang="en-US" b="1" dirty="0"/>
              <a:t>Processes/ skills</a:t>
            </a:r>
            <a:r>
              <a:rPr lang="en-US" dirty="0"/>
              <a:t>: </a:t>
            </a:r>
            <a:r>
              <a:rPr lang="en-US" dirty="0" smtClean="0"/>
              <a:t>the </a:t>
            </a:r>
            <a:r>
              <a:rPr lang="en-US" dirty="0"/>
              <a:t>properties of the </a:t>
            </a:r>
            <a:r>
              <a:rPr lang="en-US" dirty="0" smtClean="0"/>
              <a:t>operations in the set of integers, </a:t>
            </a:r>
            <a:r>
              <a:rPr lang="en-US" dirty="0"/>
              <a:t>the properties of equalities,  the priority of operations, calculating, problem solving, communication, critical thinking (analysis and comprehension), assessment and evaluation, risk analysis, presentation, strategic thinking, designing, creating or constructing  tools….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Question 4:  Obviously in the context of the present project we face again the issue:</a:t>
            </a:r>
            <a:endParaRPr lang="el-GR"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a:buNone/>
            </a:pPr>
            <a:r>
              <a:rPr lang="en-US" sz="4600" dirty="0" smtClean="0"/>
              <a:t>To </a:t>
            </a:r>
            <a:r>
              <a:rPr lang="en-US" sz="4600" dirty="0"/>
              <a:t>what extent does the </a:t>
            </a:r>
            <a:r>
              <a:rPr lang="en-US" sz="4600" dirty="0" err="1"/>
              <a:t>MathScrabble</a:t>
            </a:r>
            <a:r>
              <a:rPr lang="en-US" sz="4600" dirty="0"/>
              <a:t> can help in providing answers to the basic 5 questions we find in the Compendium ?</a:t>
            </a:r>
            <a:endParaRPr lang="el-GR" sz="4600" dirty="0"/>
          </a:p>
          <a:p>
            <a:pPr lvl="0"/>
            <a:r>
              <a:rPr lang="en-GB" sz="3400" dirty="0"/>
              <a:t>How can we reduce the number of under skilled adults to promote social integration and participation into our society?</a:t>
            </a:r>
            <a:endParaRPr lang="el-GR" sz="3400" dirty="0"/>
          </a:p>
          <a:p>
            <a:pPr lvl="0"/>
            <a:r>
              <a:rPr lang="en-GB" sz="3400" dirty="0"/>
              <a:t>How can we increase incentives for adult training by using games?</a:t>
            </a:r>
            <a:endParaRPr lang="el-GR" sz="3400" dirty="0"/>
          </a:p>
          <a:p>
            <a:pPr lvl="0"/>
            <a:r>
              <a:rPr lang="en-GB" sz="3400" dirty="0"/>
              <a:t>How can we offer tailored learning opportunities to individual learners by using games?</a:t>
            </a:r>
            <a:endParaRPr lang="el-GR" sz="3400" dirty="0"/>
          </a:p>
          <a:p>
            <a:pPr lvl="0"/>
            <a:r>
              <a:rPr lang="en-GB" sz="3400" dirty="0"/>
              <a:t>How can we provide information on accessing to the services of adult learning?</a:t>
            </a:r>
            <a:endParaRPr lang="el-GR" sz="3400" dirty="0"/>
          </a:p>
          <a:p>
            <a:pPr lvl="0"/>
            <a:r>
              <a:rPr lang="en-GB" sz="3400" dirty="0"/>
              <a:t>How can we save traditional and famous games in different countries from being lost?</a:t>
            </a:r>
            <a:endParaRPr lang="el-GR" sz="3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2856"/>
            <a:ext cx="7772400" cy="3636119"/>
          </a:xfrm>
        </p:spPr>
        <p:txBody>
          <a:bodyPr>
            <a:normAutofit fontScale="90000"/>
          </a:bodyPr>
          <a:lstStyle/>
          <a:p>
            <a:r>
              <a:rPr lang="en-GB" sz="4900" dirty="0" smtClean="0"/>
              <a:t>HOW DO WE DESIGN A LESSON </a:t>
            </a:r>
            <a:r>
              <a:rPr lang="en-GB" sz="4900" dirty="0" smtClean="0"/>
              <a:t> </a:t>
            </a:r>
            <a:r>
              <a:rPr lang="en-GB" dirty="0" smtClean="0"/>
              <a:t/>
            </a:r>
            <a:br>
              <a:rPr lang="en-GB" dirty="0" smtClean="0"/>
            </a:br>
            <a:r>
              <a:rPr lang="en-GB" cap="none" dirty="0" smtClean="0"/>
              <a:t>using a game,</a:t>
            </a:r>
            <a:br>
              <a:rPr lang="en-GB" cap="none" dirty="0" smtClean="0"/>
            </a:br>
            <a:r>
              <a:rPr lang="en-GB" cap="none" dirty="0" smtClean="0"/>
              <a:t> in this case the </a:t>
            </a:r>
            <a:r>
              <a:rPr lang="en-GB" cap="none" dirty="0" err="1" smtClean="0"/>
              <a:t>mathscrabble</a:t>
            </a:r>
            <a:r>
              <a:rPr lang="en-GB" cap="none" dirty="0" smtClean="0"/>
              <a:t>, </a:t>
            </a:r>
            <a:br>
              <a:rPr lang="en-GB" cap="none" dirty="0" smtClean="0"/>
            </a:br>
            <a:r>
              <a:rPr lang="en-GB" dirty="0" smtClean="0"/>
              <a:t>THAT </a:t>
            </a:r>
            <a:r>
              <a:rPr lang="en-GB" dirty="0" smtClean="0"/>
              <a:t>LEADS TO ANSWERING THESE QUESTIONS?</a:t>
            </a:r>
            <a:r>
              <a:rPr lang="el-GR" dirty="0" smtClean="0"/>
              <a:t/>
            </a:r>
            <a:br>
              <a:rPr lang="el-GR" dirty="0" smtClean="0"/>
            </a:br>
            <a:endParaRPr lang="el-GR" dirty="0"/>
          </a:p>
        </p:txBody>
      </p:sp>
      <p:sp>
        <p:nvSpPr>
          <p:cNvPr id="3" name="Text Placeholder 2"/>
          <p:cNvSpPr>
            <a:spLocks noGrp="1"/>
          </p:cNvSpPr>
          <p:nvPr>
            <p:ph type="body" idx="1"/>
          </p:nvPr>
        </p:nvSpPr>
        <p:spPr>
          <a:xfrm>
            <a:off x="722313" y="692697"/>
            <a:ext cx="7772400" cy="1152127"/>
          </a:xfrm>
        </p:spPr>
        <p:txBody>
          <a:bodyPr>
            <a:normAutofit lnSpcReduction="10000"/>
          </a:bodyPr>
          <a:lstStyle/>
          <a:p>
            <a:r>
              <a:rPr lang="en-GB" sz="3600" dirty="0"/>
              <a:t>Which really leads to the </a:t>
            </a:r>
            <a:r>
              <a:rPr lang="en-GB" sz="3600" dirty="0" smtClean="0"/>
              <a:t>FOLLOWING basic issue:</a:t>
            </a:r>
            <a:endParaRPr lang="el-GR"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sz="4000" dirty="0" smtClean="0"/>
              <a:t>Let us review again the </a:t>
            </a:r>
            <a:br>
              <a:rPr lang="en-GB" sz="4000" dirty="0" smtClean="0"/>
            </a:br>
            <a:r>
              <a:rPr lang="en-GB" sz="4000" dirty="0" smtClean="0"/>
              <a:t>Expected </a:t>
            </a:r>
            <a:r>
              <a:rPr lang="en-GB" sz="4000" dirty="0" smtClean="0"/>
              <a:t>Benefits from games in the process of learning mathematics </a:t>
            </a:r>
            <a:endParaRPr lang="el-GR" dirty="0"/>
          </a:p>
        </p:txBody>
      </p:sp>
      <p:sp>
        <p:nvSpPr>
          <p:cNvPr id="3" name="Content Placeholder 2"/>
          <p:cNvSpPr>
            <a:spLocks noGrp="1"/>
          </p:cNvSpPr>
          <p:nvPr>
            <p:ph idx="1"/>
          </p:nvPr>
        </p:nvSpPr>
        <p:spPr>
          <a:xfrm>
            <a:off x="457200" y="1988840"/>
            <a:ext cx="8229600" cy="4464496"/>
          </a:xfrm>
        </p:spPr>
        <p:txBody>
          <a:bodyPr>
            <a:normAutofit fontScale="85000" lnSpcReduction="20000"/>
          </a:bodyPr>
          <a:lstStyle/>
          <a:p>
            <a:r>
              <a:rPr lang="en-US" b="1" dirty="0" smtClean="0"/>
              <a:t>Creating </a:t>
            </a:r>
            <a:r>
              <a:rPr lang="en-US" b="1" dirty="0" smtClean="0"/>
              <a:t>Interest and Promoting </a:t>
            </a:r>
            <a:r>
              <a:rPr lang="en-US" b="1" dirty="0" smtClean="0"/>
              <a:t>Motivation</a:t>
            </a:r>
          </a:p>
          <a:p>
            <a:r>
              <a:rPr lang="en-US" b="1" dirty="0" smtClean="0"/>
              <a:t> </a:t>
            </a:r>
            <a:r>
              <a:rPr lang="en-US" b="1" dirty="0" smtClean="0"/>
              <a:t>Utilizing </a:t>
            </a:r>
            <a:r>
              <a:rPr lang="en-US" b="1" dirty="0" smtClean="0"/>
              <a:t>the Benefits That Games Provide in Engaging Learners in an Environment of Experiential and Active </a:t>
            </a:r>
            <a:r>
              <a:rPr lang="en-US" b="1" dirty="0" smtClean="0"/>
              <a:t>Learning</a:t>
            </a:r>
          </a:p>
          <a:p>
            <a:r>
              <a:rPr lang="en-US" b="1" dirty="0" smtClean="0"/>
              <a:t> </a:t>
            </a:r>
            <a:r>
              <a:rPr lang="en-US" b="1" dirty="0" smtClean="0"/>
              <a:t>Socializing </a:t>
            </a:r>
            <a:r>
              <a:rPr lang="en-US" b="1" dirty="0" smtClean="0"/>
              <a:t>the Persons Involved and Exploiting the Competition and Challenge </a:t>
            </a:r>
            <a:r>
              <a:rPr lang="en-US" b="1" dirty="0" smtClean="0"/>
              <a:t>Element</a:t>
            </a:r>
          </a:p>
          <a:p>
            <a:r>
              <a:rPr lang="en-US" b="1" dirty="0" smtClean="0"/>
              <a:t> </a:t>
            </a:r>
            <a:r>
              <a:rPr lang="en-US" b="1" dirty="0" smtClean="0"/>
              <a:t>Connecting </a:t>
            </a:r>
            <a:r>
              <a:rPr lang="en-US" b="1" dirty="0" smtClean="0"/>
              <a:t>to Real Life Situations</a:t>
            </a:r>
            <a:r>
              <a:rPr lang="en-US" dirty="0" smtClean="0"/>
              <a:t>.</a:t>
            </a:r>
            <a:endParaRPr lang="el-GR" dirty="0" smtClean="0"/>
          </a:p>
          <a:p>
            <a:r>
              <a:rPr lang="en-US" b="1" dirty="0" smtClean="0"/>
              <a:t>Developing a Happy and Joyful Environment</a:t>
            </a:r>
            <a:r>
              <a:rPr lang="en-US" dirty="0" smtClean="0"/>
              <a:t>.</a:t>
            </a:r>
            <a:endParaRPr lang="el-GR" dirty="0" smtClean="0"/>
          </a:p>
          <a:p>
            <a:r>
              <a:rPr lang="en-US" b="1" dirty="0" smtClean="0"/>
              <a:t>Utilizing the Design (Structure, Rules, Equipment, Problem Posing etc.) of a Game in Order to Develop an Appropriate Learning Approach</a:t>
            </a:r>
            <a:r>
              <a:rPr lang="en-US" dirty="0" smtClean="0"/>
              <a:t/>
            </a:r>
            <a:br>
              <a:rPr lang="en-US" dirty="0" smtClean="0"/>
            </a:b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r>
              <a:rPr lang="en-US" dirty="0" smtClean="0"/>
              <a:t>Based on your initial consideration with the game, </a:t>
            </a:r>
            <a:br>
              <a:rPr lang="en-US" dirty="0" smtClean="0"/>
            </a:br>
            <a:r>
              <a:rPr lang="en-US" dirty="0" smtClean="0"/>
              <a:t>Can you see any prospect of exploiting any of these prospective benefits in the learning of mathematics process?</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normAutofit fontScale="90000"/>
          </a:bodyPr>
          <a:lstStyle/>
          <a:p>
            <a:pPr algn="l"/>
            <a:r>
              <a:rPr lang="en-GB" dirty="0" smtClean="0"/>
              <a:t>In designing a lesson  and in view of the goal for achieving the optimum number of benefits of using a game (as </a:t>
            </a:r>
            <a:r>
              <a:rPr lang="en-GB" dirty="0" smtClean="0"/>
              <a:t>referred in the previous slides or more extensively in </a:t>
            </a:r>
            <a:r>
              <a:rPr lang="en-GB" dirty="0" smtClean="0"/>
              <a:t>the Guidebook)  I believe that the following aspects are  guiding principles:</a:t>
            </a:r>
            <a:r>
              <a:rPr lang="el-GR" dirty="0" smtClean="0"/>
              <a:t/>
            </a:r>
            <a:br>
              <a:rPr lang="el-GR" dirty="0" smtClean="0"/>
            </a:b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a:t>
            </a:r>
            <a:r>
              <a:rPr lang="en-GB" dirty="0" smtClean="0"/>
              <a:t>principle</a:t>
            </a:r>
            <a:endParaRPr lang="el-GR" dirty="0"/>
          </a:p>
        </p:txBody>
      </p:sp>
      <p:sp>
        <p:nvSpPr>
          <p:cNvPr id="3" name="Content Placeholder 2"/>
          <p:cNvSpPr>
            <a:spLocks noGrp="1"/>
          </p:cNvSpPr>
          <p:nvPr>
            <p:ph idx="1"/>
          </p:nvPr>
        </p:nvSpPr>
        <p:spPr/>
        <p:txBody>
          <a:bodyPr/>
          <a:lstStyle/>
          <a:p>
            <a:r>
              <a:rPr lang="en-GB" dirty="0" smtClean="0"/>
              <a:t>The </a:t>
            </a:r>
            <a:r>
              <a:rPr lang="en-GB" b="1" dirty="0" smtClean="0"/>
              <a:t>Background</a:t>
            </a:r>
            <a:r>
              <a:rPr lang="en-GB" dirty="0" smtClean="0"/>
              <a:t> (cognitive as well as affective) of the </a:t>
            </a:r>
            <a:r>
              <a:rPr lang="en-GB" dirty="0" smtClean="0"/>
              <a:t>learners-students </a:t>
            </a:r>
            <a:r>
              <a:rPr lang="en-GB" dirty="0" smtClean="0"/>
              <a:t>that are going to attend the activities to be included in the playing process.</a:t>
            </a:r>
            <a:endParaRPr lang="el-GR" dirty="0" smtClean="0"/>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a:t>
            </a:r>
            <a:r>
              <a:rPr lang="en-GB" dirty="0" smtClean="0"/>
              <a:t>principle</a:t>
            </a:r>
            <a:endParaRPr lang="el-GR" dirty="0"/>
          </a:p>
        </p:txBody>
      </p:sp>
      <p:sp>
        <p:nvSpPr>
          <p:cNvPr id="3" name="Content Placeholder 2"/>
          <p:cNvSpPr>
            <a:spLocks noGrp="1"/>
          </p:cNvSpPr>
          <p:nvPr>
            <p:ph idx="1"/>
          </p:nvPr>
        </p:nvSpPr>
        <p:spPr/>
        <p:txBody>
          <a:bodyPr/>
          <a:lstStyle/>
          <a:p>
            <a:r>
              <a:rPr lang="en-GB" dirty="0" smtClean="0"/>
              <a:t>The </a:t>
            </a:r>
            <a:r>
              <a:rPr lang="en-GB" b="1" dirty="0" smtClean="0"/>
              <a:t>General as well as the Special objectives</a:t>
            </a:r>
            <a:r>
              <a:rPr lang="en-GB" dirty="0" smtClean="0"/>
              <a:t> that we set  in the context of the game.</a:t>
            </a:r>
            <a:endParaRPr lang="el-GR" dirty="0" smtClean="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a:t>
            </a:r>
            <a:r>
              <a:rPr lang="en-GB" dirty="0" smtClean="0"/>
              <a:t>principle</a:t>
            </a:r>
            <a:endParaRPr lang="el-GR" dirty="0"/>
          </a:p>
        </p:txBody>
      </p:sp>
      <p:sp>
        <p:nvSpPr>
          <p:cNvPr id="3" name="Content Placeholder 2"/>
          <p:cNvSpPr>
            <a:spLocks noGrp="1"/>
          </p:cNvSpPr>
          <p:nvPr>
            <p:ph idx="1"/>
          </p:nvPr>
        </p:nvSpPr>
        <p:spPr/>
        <p:txBody>
          <a:bodyPr/>
          <a:lstStyle/>
          <a:p>
            <a:r>
              <a:rPr lang="en-GB" dirty="0" smtClean="0"/>
              <a:t>The </a:t>
            </a:r>
            <a:r>
              <a:rPr lang="en-GB" b="1" dirty="0" smtClean="0"/>
              <a:t>mathematical content</a:t>
            </a:r>
            <a:r>
              <a:rPr lang="en-GB" dirty="0" smtClean="0"/>
              <a:t> that is part of the playing activity.</a:t>
            </a:r>
            <a:endParaRPr lang="el-GR" dirty="0" smtClean="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of the game</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chemeClr val="accent2">
                    <a:lumMod val="75000"/>
                  </a:schemeClr>
                </a:solidFill>
              </a:rPr>
              <a:t>It is a </a:t>
            </a:r>
            <a:r>
              <a:rPr lang="en-US" b="1" u="sng" dirty="0" smtClean="0"/>
              <a:t>Board game </a:t>
            </a:r>
            <a:r>
              <a:rPr lang="en-US" dirty="0" smtClean="0">
                <a:solidFill>
                  <a:schemeClr val="accent2">
                    <a:lumMod val="75000"/>
                  </a:schemeClr>
                </a:solidFill>
              </a:rPr>
              <a:t>that can be played around a table or similar arrangement (even on the floor) on which we place the Board </a:t>
            </a:r>
            <a:endParaRPr lang="el-GR" dirty="0" smtClean="0">
              <a:solidFill>
                <a:schemeClr val="accent2">
                  <a:lumMod val="75000"/>
                </a:schemeClr>
              </a:solidFill>
            </a:endParaRPr>
          </a:p>
          <a:p>
            <a:r>
              <a:rPr lang="en-US" dirty="0" smtClean="0">
                <a:solidFill>
                  <a:schemeClr val="accent2">
                    <a:lumMod val="75000"/>
                  </a:schemeClr>
                </a:solidFill>
              </a:rPr>
              <a:t>In the game we can have </a:t>
            </a:r>
            <a:r>
              <a:rPr lang="en-US" b="1" u="sng" dirty="0" smtClean="0"/>
              <a:t>2 to 4 players </a:t>
            </a:r>
            <a:r>
              <a:rPr lang="en-US" dirty="0" smtClean="0">
                <a:solidFill>
                  <a:schemeClr val="accent2">
                    <a:lumMod val="75000"/>
                  </a:schemeClr>
                </a:solidFill>
              </a:rPr>
              <a:t>and their goal is to get as many points as possible by placing on the Board </a:t>
            </a:r>
            <a:r>
              <a:rPr lang="en-US" b="1" u="sng" dirty="0" smtClean="0"/>
              <a:t>tiles</a:t>
            </a:r>
            <a:r>
              <a:rPr lang="en-US" dirty="0" smtClean="0">
                <a:solidFill>
                  <a:schemeClr val="accent2">
                    <a:lumMod val="75000"/>
                  </a:schemeClr>
                </a:solidFill>
              </a:rPr>
              <a:t> that score according to </a:t>
            </a:r>
            <a:endParaRPr lang="el-GR" dirty="0" smtClean="0">
              <a:solidFill>
                <a:schemeClr val="accent2">
                  <a:lumMod val="75000"/>
                </a:schemeClr>
              </a:solidFill>
            </a:endParaRPr>
          </a:p>
          <a:p>
            <a:pPr lvl="0"/>
            <a:r>
              <a:rPr lang="en-US" dirty="0" smtClean="0">
                <a:solidFill>
                  <a:schemeClr val="accent2">
                    <a:lumMod val="75000"/>
                  </a:schemeClr>
                </a:solidFill>
              </a:rPr>
              <a:t>What symbol they represent, and</a:t>
            </a:r>
            <a:endParaRPr lang="el-GR" dirty="0" smtClean="0">
              <a:solidFill>
                <a:schemeClr val="accent2">
                  <a:lumMod val="75000"/>
                </a:schemeClr>
              </a:solidFill>
            </a:endParaRPr>
          </a:p>
          <a:p>
            <a:pPr lvl="0"/>
            <a:r>
              <a:rPr lang="en-US" dirty="0" smtClean="0">
                <a:solidFill>
                  <a:schemeClr val="accent2">
                    <a:lumMod val="75000"/>
                  </a:schemeClr>
                </a:solidFill>
              </a:rPr>
              <a:t>Where on the Board they are placed</a:t>
            </a:r>
            <a:endParaRPr lang="el-GR" dirty="0">
              <a:solidFill>
                <a:schemeClr val="accent2">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a:t>
            </a:r>
            <a:r>
              <a:rPr lang="en-GB" dirty="0" smtClean="0"/>
              <a:t>principle</a:t>
            </a:r>
            <a:endParaRPr lang="el-GR" dirty="0"/>
          </a:p>
        </p:txBody>
      </p:sp>
      <p:sp>
        <p:nvSpPr>
          <p:cNvPr id="3" name="Content Placeholder 2"/>
          <p:cNvSpPr>
            <a:spLocks noGrp="1"/>
          </p:cNvSpPr>
          <p:nvPr>
            <p:ph idx="1"/>
          </p:nvPr>
        </p:nvSpPr>
        <p:spPr/>
        <p:txBody>
          <a:bodyPr/>
          <a:lstStyle/>
          <a:p>
            <a:r>
              <a:rPr lang="en-GB" sz="3600" dirty="0" smtClean="0"/>
              <a:t>The approach or </a:t>
            </a:r>
            <a:r>
              <a:rPr lang="en-GB" sz="3600" b="1" dirty="0" smtClean="0"/>
              <a:t>methodology</a:t>
            </a:r>
            <a:r>
              <a:rPr lang="en-GB" sz="3600" dirty="0" smtClean="0"/>
              <a:t> that we want to adopt for using these activities (as presented in the Guidebook) </a:t>
            </a:r>
            <a:endParaRPr lang="en-GB" sz="3600" dirty="0" smtClean="0"/>
          </a:p>
          <a:p>
            <a:pPr>
              <a:buNone/>
            </a:pPr>
            <a:r>
              <a:rPr lang="en-GB" sz="2800" dirty="0" smtClean="0"/>
              <a:t>(</a:t>
            </a:r>
            <a:r>
              <a:rPr lang="en-GB" sz="2800" dirty="0" smtClean="0"/>
              <a:t>Is it just an introduction to develop interest? </a:t>
            </a:r>
            <a:endParaRPr lang="en-GB" sz="2800" dirty="0" smtClean="0"/>
          </a:p>
          <a:p>
            <a:pPr>
              <a:buNone/>
            </a:pPr>
            <a:r>
              <a:rPr lang="en-GB" sz="2800" dirty="0" smtClean="0"/>
              <a:t>Is </a:t>
            </a:r>
            <a:r>
              <a:rPr lang="en-GB" sz="2800" dirty="0" smtClean="0"/>
              <a:t>it an opportunity for consolidation</a:t>
            </a:r>
            <a:r>
              <a:rPr lang="en-GB" sz="2800" dirty="0" smtClean="0"/>
              <a:t>?</a:t>
            </a:r>
          </a:p>
          <a:p>
            <a:pPr>
              <a:buNone/>
            </a:pPr>
            <a:r>
              <a:rPr lang="en-GB" sz="2800" dirty="0" smtClean="0"/>
              <a:t>...)</a:t>
            </a:r>
            <a:endParaRPr lang="el-GR" sz="2800" dirty="0" smtClean="0"/>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a:t>
            </a:r>
            <a:r>
              <a:rPr lang="en-GB" dirty="0" smtClean="0"/>
              <a:t>principle</a:t>
            </a:r>
            <a:endParaRPr lang="el-GR" dirty="0"/>
          </a:p>
        </p:txBody>
      </p:sp>
      <p:sp>
        <p:nvSpPr>
          <p:cNvPr id="3" name="Content Placeholder 2"/>
          <p:cNvSpPr>
            <a:spLocks noGrp="1"/>
          </p:cNvSpPr>
          <p:nvPr>
            <p:ph idx="1"/>
          </p:nvPr>
        </p:nvSpPr>
        <p:spPr/>
        <p:txBody>
          <a:bodyPr/>
          <a:lstStyle/>
          <a:p>
            <a:pPr>
              <a:buNone/>
            </a:pPr>
            <a:r>
              <a:rPr lang="en-GB" dirty="0" smtClean="0"/>
              <a:t>The  Spiral or step by step structure </a:t>
            </a:r>
            <a:endParaRPr lang="en-GB" dirty="0" smtClean="0"/>
          </a:p>
          <a:p>
            <a:pPr>
              <a:buNone/>
            </a:pPr>
            <a:r>
              <a:rPr lang="en-GB" dirty="0" smtClean="0"/>
              <a:t>we </a:t>
            </a:r>
            <a:r>
              <a:rPr lang="en-GB" dirty="0" smtClean="0"/>
              <a:t>are going to adopt </a:t>
            </a:r>
            <a:endParaRPr lang="en-GB" dirty="0" smtClean="0"/>
          </a:p>
          <a:p>
            <a:pPr>
              <a:buNone/>
            </a:pPr>
            <a:r>
              <a:rPr lang="en-GB" dirty="0" smtClean="0"/>
              <a:t>in </a:t>
            </a:r>
            <a:r>
              <a:rPr lang="en-GB" dirty="0" smtClean="0"/>
              <a:t>order to secure gradual involvement of the learners, </a:t>
            </a:r>
            <a:endParaRPr lang="en-GB" dirty="0" smtClean="0"/>
          </a:p>
          <a:p>
            <a:pPr>
              <a:buNone/>
            </a:pPr>
            <a:r>
              <a:rPr lang="en-GB" dirty="0" smtClean="0"/>
              <a:t>both </a:t>
            </a:r>
          </a:p>
          <a:p>
            <a:pPr>
              <a:buNone/>
            </a:pPr>
            <a:r>
              <a:rPr lang="en-GB" sz="2800" dirty="0" smtClean="0"/>
              <a:t>for </a:t>
            </a:r>
            <a:r>
              <a:rPr lang="en-GB" sz="2800" dirty="0" smtClean="0"/>
              <a:t>understanding the rules of the game as well as </a:t>
            </a:r>
            <a:endParaRPr lang="en-GB" sz="2800" dirty="0" smtClean="0"/>
          </a:p>
          <a:p>
            <a:pPr>
              <a:buNone/>
            </a:pPr>
            <a:r>
              <a:rPr lang="en-GB" sz="2800" dirty="0" smtClean="0"/>
              <a:t>for </a:t>
            </a:r>
            <a:r>
              <a:rPr lang="en-GB" sz="2800" dirty="0" smtClean="0"/>
              <a:t>developing mathematical skills</a:t>
            </a:r>
            <a:endParaRPr lang="el-GR" sz="2800" dirty="0" smtClean="0"/>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r>
              <a:rPr lang="en-GB" dirty="0" smtClean="0"/>
              <a:t>The lessons presented in the Guidebook are designed </a:t>
            </a:r>
            <a:r>
              <a:rPr lang="en-GB" dirty="0" smtClean="0"/>
              <a:t/>
            </a:r>
            <a:br>
              <a:rPr lang="en-GB" dirty="0" smtClean="0"/>
            </a:br>
            <a:r>
              <a:rPr lang="en-GB" dirty="0" smtClean="0">
                <a:solidFill>
                  <a:srgbClr val="FF0000"/>
                </a:solidFill>
              </a:rPr>
              <a:t>(I hope otherwise we failed) </a:t>
            </a:r>
            <a:r>
              <a:rPr lang="en-GB" dirty="0" smtClean="0"/>
              <a:t/>
            </a:r>
            <a:br>
              <a:rPr lang="en-GB" dirty="0" smtClean="0"/>
            </a:br>
            <a:r>
              <a:rPr lang="en-GB" dirty="0" smtClean="0"/>
              <a:t>in </a:t>
            </a:r>
            <a:r>
              <a:rPr lang="en-GB" dirty="0" smtClean="0"/>
              <a:t>the spirit of these observations</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learners</a:t>
            </a:r>
            <a:endParaRPr lang="el-GR" dirty="0"/>
          </a:p>
        </p:txBody>
      </p:sp>
      <p:sp>
        <p:nvSpPr>
          <p:cNvPr id="3" name="Content Placeholder 2"/>
          <p:cNvSpPr>
            <a:spLocks noGrp="1"/>
          </p:cNvSpPr>
          <p:nvPr>
            <p:ph idx="1"/>
          </p:nvPr>
        </p:nvSpPr>
        <p:spPr/>
        <p:txBody>
          <a:bodyPr>
            <a:normAutofit fontScale="92500"/>
          </a:bodyPr>
          <a:lstStyle/>
          <a:p>
            <a:r>
              <a:rPr lang="en-GB" dirty="0" smtClean="0"/>
              <a:t>We take it for granted that  we have facilitate the learning process in mathematics for slow adult learners with poor mathematical background  because of </a:t>
            </a:r>
            <a:endParaRPr lang="el-GR" dirty="0" smtClean="0"/>
          </a:p>
          <a:p>
            <a:pPr lvl="0"/>
            <a:r>
              <a:rPr lang="en-GB" dirty="0" smtClean="0"/>
              <a:t>Poor opportunities during their juvenile ages, or</a:t>
            </a:r>
            <a:endParaRPr lang="el-GR" dirty="0" smtClean="0"/>
          </a:p>
          <a:p>
            <a:pPr lvl="0"/>
            <a:r>
              <a:rPr lang="en-GB" dirty="0" smtClean="0"/>
              <a:t>Special needs, or</a:t>
            </a:r>
            <a:endParaRPr lang="el-GR" dirty="0" smtClean="0"/>
          </a:p>
          <a:p>
            <a:pPr lvl="0"/>
            <a:r>
              <a:rPr lang="en-GB" dirty="0" smtClean="0"/>
              <a:t>Difficulties arising from other reasons (</a:t>
            </a:r>
            <a:r>
              <a:rPr lang="en-GB" dirty="0" err="1" smtClean="0"/>
              <a:t>eg</a:t>
            </a:r>
            <a:r>
              <a:rPr lang="en-GB" dirty="0" smtClean="0"/>
              <a:t> language they speak, racial discrimination,  etc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l-GR" dirty="0"/>
          </a:p>
        </p:txBody>
      </p:sp>
      <p:sp>
        <p:nvSpPr>
          <p:cNvPr id="3" name="Content Placeholder 2"/>
          <p:cNvSpPr>
            <a:spLocks noGrp="1"/>
          </p:cNvSpPr>
          <p:nvPr>
            <p:ph idx="1"/>
          </p:nvPr>
        </p:nvSpPr>
        <p:spPr/>
        <p:txBody>
          <a:bodyPr/>
          <a:lstStyle/>
          <a:p>
            <a:r>
              <a:rPr lang="en-US" dirty="0" smtClean="0"/>
              <a:t>The Objectives set (see The Guidebook page 57) cover a broad spectrum. All of these are not expected to be covered in every lesson, but some of them in </a:t>
            </a:r>
            <a:r>
              <a:rPr lang="en-US" dirty="0" smtClean="0"/>
              <a:t>some of </a:t>
            </a:r>
            <a:r>
              <a:rPr lang="en-US" dirty="0" smtClean="0"/>
              <a:t>these opportunities</a:t>
            </a:r>
            <a:endParaRPr lang="el-GR"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mathematical content</a:t>
            </a:r>
            <a:r>
              <a:rPr lang="en-GB" dirty="0" smtClean="0"/>
              <a:t> </a:t>
            </a:r>
            <a:endParaRPr lang="el-GR" dirty="0"/>
          </a:p>
        </p:txBody>
      </p:sp>
      <p:sp>
        <p:nvSpPr>
          <p:cNvPr id="3" name="Content Placeholder 2"/>
          <p:cNvSpPr>
            <a:spLocks noGrp="1"/>
          </p:cNvSpPr>
          <p:nvPr>
            <p:ph idx="1"/>
          </p:nvPr>
        </p:nvSpPr>
        <p:spPr/>
        <p:txBody>
          <a:bodyPr/>
          <a:lstStyle/>
          <a:p>
            <a:r>
              <a:rPr lang="en-US" dirty="0" smtClean="0"/>
              <a:t>The  objectives mentioned in the guidebook as well as the experience we had in reviewing the game provide ample opportunities of including mathematical context,  at least at the very elementary level</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sz="2800" dirty="0" smtClean="0"/>
              <a:t>The approach or </a:t>
            </a:r>
            <a:r>
              <a:rPr lang="en-GB" sz="2800" b="1" dirty="0" smtClean="0"/>
              <a:t>methodology</a:t>
            </a:r>
            <a:r>
              <a:rPr lang="en-GB" sz="2800" dirty="0" smtClean="0"/>
              <a:t> </a:t>
            </a:r>
            <a:r>
              <a:rPr lang="en-GB" sz="2800" dirty="0" smtClean="0"/>
              <a:t/>
            </a:r>
            <a:br>
              <a:rPr lang="en-GB" sz="2800" dirty="0" smtClean="0"/>
            </a:br>
            <a:r>
              <a:rPr lang="en-US" sz="2800" dirty="0" smtClean="0"/>
              <a:t>Are </a:t>
            </a:r>
            <a:r>
              <a:rPr lang="en-US" sz="2800" dirty="0" smtClean="0"/>
              <a:t>we going to  use the game as </a:t>
            </a:r>
            <a:endParaRPr lang="el-GR" sz="2800" dirty="0"/>
          </a:p>
        </p:txBody>
      </p:sp>
      <p:sp>
        <p:nvSpPr>
          <p:cNvPr id="3" name="Content Placeholder 2"/>
          <p:cNvSpPr>
            <a:spLocks noGrp="1"/>
          </p:cNvSpPr>
          <p:nvPr>
            <p:ph idx="1"/>
          </p:nvPr>
        </p:nvSpPr>
        <p:spPr>
          <a:xfrm>
            <a:off x="457200" y="1268760"/>
            <a:ext cx="8229600" cy="5328592"/>
          </a:xfrm>
        </p:spPr>
        <p:txBody>
          <a:bodyPr>
            <a:normAutofit fontScale="40000" lnSpcReduction="20000"/>
          </a:bodyPr>
          <a:lstStyle/>
          <a:p>
            <a:r>
              <a:rPr lang="en-US" sz="5100" b="1" dirty="0" smtClean="0"/>
              <a:t>An </a:t>
            </a:r>
            <a:r>
              <a:rPr lang="en-US" sz="5100" b="1" dirty="0" smtClean="0"/>
              <a:t>Introduction to a Mathematical </a:t>
            </a:r>
            <a:r>
              <a:rPr lang="en-US" sz="5100" b="1" dirty="0" smtClean="0"/>
              <a:t>Topic?</a:t>
            </a:r>
            <a:r>
              <a:rPr lang="en-US" sz="5100" dirty="0" smtClean="0"/>
              <a:t/>
            </a:r>
            <a:br>
              <a:rPr lang="en-US" sz="5100" dirty="0" smtClean="0"/>
            </a:br>
            <a:endParaRPr lang="el-GR" sz="5100" dirty="0" smtClean="0"/>
          </a:p>
          <a:p>
            <a:pPr lvl="0"/>
            <a:r>
              <a:rPr lang="en-US" sz="5100" b="1" dirty="0" smtClean="0"/>
              <a:t>An opportunity  for Creating a Happy and Joyful Environment?</a:t>
            </a:r>
            <a:r>
              <a:rPr lang="en-US" sz="5100" dirty="0" smtClean="0"/>
              <a:t/>
            </a:r>
            <a:br>
              <a:rPr lang="en-US" sz="5100" dirty="0" smtClean="0"/>
            </a:br>
            <a:endParaRPr lang="el-GR" sz="5100" dirty="0" smtClean="0"/>
          </a:p>
          <a:p>
            <a:pPr lvl="0"/>
            <a:r>
              <a:rPr lang="en-US" sz="5100" b="1" dirty="0" smtClean="0"/>
              <a:t>An Actual Educational Medium for Comprehension of Mathematical Concepts and Processes?</a:t>
            </a:r>
            <a:r>
              <a:rPr lang="en-US" sz="5100" dirty="0" smtClean="0"/>
              <a:t/>
            </a:r>
            <a:br>
              <a:rPr lang="en-US" sz="5100" dirty="0" smtClean="0"/>
            </a:br>
            <a:endParaRPr lang="el-GR" sz="5100" dirty="0" smtClean="0"/>
          </a:p>
          <a:p>
            <a:pPr lvl="0"/>
            <a:r>
              <a:rPr lang="en-US" sz="5100" b="1" dirty="0" smtClean="0"/>
              <a:t>An opportunity for </a:t>
            </a:r>
            <a:r>
              <a:rPr lang="en-US" sz="5100" b="1" dirty="0" smtClean="0"/>
              <a:t>Consolidation of Otherwise Learned Concepts or </a:t>
            </a:r>
            <a:r>
              <a:rPr lang="en-US" sz="5100" b="1" dirty="0" smtClean="0"/>
              <a:t>Processes?</a:t>
            </a:r>
            <a:r>
              <a:rPr lang="en-US" sz="5100" dirty="0" smtClean="0"/>
              <a:t/>
            </a:r>
            <a:br>
              <a:rPr lang="en-US" sz="5100" dirty="0" smtClean="0"/>
            </a:br>
            <a:endParaRPr lang="el-GR" sz="5100" dirty="0" smtClean="0"/>
          </a:p>
          <a:p>
            <a:pPr lvl="0"/>
            <a:r>
              <a:rPr lang="en-US" sz="5100" b="1" dirty="0" smtClean="0"/>
              <a:t>An opportunity  </a:t>
            </a:r>
            <a:r>
              <a:rPr lang="en-US" sz="5100" b="1" dirty="0" smtClean="0"/>
              <a:t>for Relating Mathematics to Real Life </a:t>
            </a:r>
            <a:r>
              <a:rPr lang="en-US" sz="5100" b="1" dirty="0" smtClean="0"/>
              <a:t>Situations?</a:t>
            </a:r>
            <a:r>
              <a:rPr lang="en-US" sz="5100" dirty="0" smtClean="0"/>
              <a:t/>
            </a:r>
            <a:br>
              <a:rPr lang="en-US" sz="5100" dirty="0" smtClean="0"/>
            </a:br>
            <a:endParaRPr lang="el-GR" sz="5100" dirty="0" smtClean="0"/>
          </a:p>
          <a:p>
            <a:pPr lvl="0"/>
            <a:r>
              <a:rPr lang="en-US" sz="5100" b="1" dirty="0" smtClean="0"/>
              <a:t>An opportunity  </a:t>
            </a:r>
            <a:r>
              <a:rPr lang="en-US" sz="5100" b="1" dirty="0" smtClean="0"/>
              <a:t>for Developing Problem Solving and Critical Thinking </a:t>
            </a:r>
            <a:r>
              <a:rPr lang="en-US" sz="5100" b="1" dirty="0" smtClean="0"/>
              <a:t>Skills?</a:t>
            </a:r>
            <a:r>
              <a:rPr lang="en-US" sz="5100" dirty="0" smtClean="0"/>
              <a:t/>
            </a:r>
            <a:br>
              <a:rPr lang="en-US" sz="5100" dirty="0" smtClean="0"/>
            </a:br>
            <a:endParaRPr lang="el-GR" sz="5100" dirty="0" smtClean="0"/>
          </a:p>
          <a:p>
            <a:pPr lvl="0"/>
            <a:r>
              <a:rPr lang="en-US" sz="5100" b="1" dirty="0" smtClean="0"/>
              <a:t>An opportunity for </a:t>
            </a:r>
            <a:r>
              <a:rPr lang="en-US" sz="5100" b="1" dirty="0" smtClean="0"/>
              <a:t>Boosting Creativity, Productivity and </a:t>
            </a:r>
            <a:r>
              <a:rPr lang="en-US" sz="5100" b="1" dirty="0" smtClean="0"/>
              <a:t>Innovation?</a:t>
            </a:r>
            <a:r>
              <a:rPr lang="en-US" sz="5100" dirty="0" smtClean="0"/>
              <a:t/>
            </a:r>
            <a:br>
              <a:rPr lang="en-US" sz="5100" dirty="0" smtClean="0"/>
            </a:br>
            <a:endParaRPr lang="el-GR" sz="5100" dirty="0" smtClean="0"/>
          </a:p>
          <a:p>
            <a:pPr lvl="0"/>
            <a:r>
              <a:rPr lang="en-US" sz="5100" b="1" dirty="0" smtClean="0"/>
              <a:t>An opportunity for </a:t>
            </a:r>
            <a:r>
              <a:rPr lang="en-US" sz="5100" b="1" dirty="0" smtClean="0"/>
              <a:t>Fixing Relationship Difficulties among the </a:t>
            </a:r>
            <a:r>
              <a:rPr lang="en-US" sz="5100" b="1" dirty="0" smtClean="0"/>
              <a:t>Learners?</a:t>
            </a:r>
            <a:r>
              <a:rPr lang="en-US" sz="5100" dirty="0" smtClean="0"/>
              <a:t/>
            </a:r>
            <a:br>
              <a:rPr lang="en-US" sz="5100" dirty="0" smtClean="0"/>
            </a:br>
            <a:endParaRPr lang="el-GR" sz="5100" dirty="0" smtClean="0"/>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lessons (in the Guidebook pages 61-72) provide  the following </a:t>
            </a:r>
            <a:r>
              <a:rPr lang="en-US" sz="4000" b="1" dirty="0" smtClean="0"/>
              <a:t>structure</a:t>
            </a:r>
            <a:r>
              <a:rPr lang="en-US" sz="4000" dirty="0" smtClean="0"/>
              <a:t>   </a:t>
            </a:r>
            <a:endParaRPr lang="el-GR" dirty="0"/>
          </a:p>
        </p:txBody>
      </p:sp>
      <p:sp>
        <p:nvSpPr>
          <p:cNvPr id="3" name="Content Placeholder 2"/>
          <p:cNvSpPr>
            <a:spLocks noGrp="1"/>
          </p:cNvSpPr>
          <p:nvPr>
            <p:ph idx="1"/>
          </p:nvPr>
        </p:nvSpPr>
        <p:spPr/>
        <p:txBody>
          <a:bodyPr>
            <a:normAutofit fontScale="92500"/>
          </a:bodyPr>
          <a:lstStyle/>
          <a:p>
            <a:r>
              <a:rPr lang="en-US" dirty="0" smtClean="0"/>
              <a:t>Getting </a:t>
            </a:r>
            <a:r>
              <a:rPr lang="en-US" dirty="0" smtClean="0"/>
              <a:t>acquainted with basic mathematical concepts used in </a:t>
            </a:r>
            <a:r>
              <a:rPr lang="en-US" dirty="0" err="1" smtClean="0"/>
              <a:t>MathScrabble</a:t>
            </a:r>
            <a:endParaRPr lang="el-GR" dirty="0" smtClean="0"/>
          </a:p>
          <a:p>
            <a:r>
              <a:rPr lang="en-US" dirty="0" smtClean="0"/>
              <a:t>Constructing Equalities using the </a:t>
            </a:r>
            <a:r>
              <a:rPr lang="en-US" dirty="0" err="1" smtClean="0"/>
              <a:t>MathScrabble</a:t>
            </a:r>
            <a:r>
              <a:rPr lang="en-US" dirty="0" smtClean="0"/>
              <a:t> Symbols</a:t>
            </a:r>
            <a:endParaRPr lang="el-GR" dirty="0" smtClean="0"/>
          </a:p>
          <a:p>
            <a:r>
              <a:rPr lang="en-US" dirty="0" smtClean="0"/>
              <a:t>Constructing Equalities and Placing them on the Board Using the Symbols</a:t>
            </a:r>
            <a:endParaRPr lang="el-GR" dirty="0" smtClean="0"/>
          </a:p>
          <a:p>
            <a:r>
              <a:rPr lang="en-US" dirty="0" smtClean="0"/>
              <a:t>Constructing Equalities, Placing them on the Board and Calculating the Score Corresponding to them, </a:t>
            </a:r>
            <a:r>
              <a:rPr lang="en-US" dirty="0" smtClean="0"/>
              <a:t>according </a:t>
            </a:r>
            <a:r>
              <a:rPr lang="en-US" dirty="0" smtClean="0"/>
              <a:t>to the </a:t>
            </a:r>
            <a:r>
              <a:rPr lang="en-US" dirty="0" err="1" smtClean="0"/>
              <a:t>MathScrabble</a:t>
            </a:r>
            <a:r>
              <a:rPr lang="en-US" dirty="0" smtClean="0"/>
              <a:t> Rules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44824"/>
            <a:ext cx="7772400" cy="3924151"/>
          </a:xfrm>
        </p:spPr>
        <p:txBody>
          <a:bodyPr>
            <a:normAutofit fontScale="90000"/>
          </a:bodyPr>
          <a:lstStyle/>
          <a:p>
            <a:r>
              <a:rPr lang="en-US" b="0" cap="none" dirty="0" smtClean="0"/>
              <a:t>Another important aspect that can help the learner to become aware of the basic constituents of the game (guidebook pages 58-60) is  the support and guidance for designing and constructing the tools of the game, </a:t>
            </a:r>
            <a:r>
              <a:rPr lang="en-US" b="0" cap="none" dirty="0" err="1" smtClean="0"/>
              <a:t>i.e</a:t>
            </a:r>
            <a:r>
              <a:rPr lang="el-GR" dirty="0" smtClean="0"/>
              <a:t/>
            </a:r>
            <a:br>
              <a:rPr lang="el-GR" dirty="0" smtClean="0"/>
            </a:br>
            <a:endParaRPr lang="el-GR" dirty="0"/>
          </a:p>
        </p:txBody>
      </p:sp>
      <p:sp>
        <p:nvSpPr>
          <p:cNvPr id="3" name="Text Placeholder 2"/>
          <p:cNvSpPr>
            <a:spLocks noGrp="1"/>
          </p:cNvSpPr>
          <p:nvPr>
            <p:ph type="body" idx="1"/>
          </p:nvPr>
        </p:nvSpPr>
        <p:spPr>
          <a:xfrm>
            <a:off x="722313" y="548681"/>
            <a:ext cx="7772400" cy="1080119"/>
          </a:xfrm>
        </p:spPr>
        <p:txBody>
          <a:bodyPr>
            <a:normAutofit/>
          </a:bodyPr>
          <a:lstStyle/>
          <a:p>
            <a:r>
              <a:rPr lang="en-US" sz="3600" dirty="0" smtClean="0">
                <a:solidFill>
                  <a:srgbClr val="FF0000"/>
                </a:solidFill>
              </a:rPr>
              <a:t>Important Remark</a:t>
            </a:r>
            <a:endParaRPr lang="el-GR" sz="36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Support and Guide the learner for designing </a:t>
            </a:r>
            <a:r>
              <a:rPr lang="en-US" dirty="0" smtClean="0"/>
              <a:t>and constructing </a:t>
            </a:r>
            <a:r>
              <a:rPr lang="en-US" dirty="0" smtClean="0"/>
              <a:t>:</a:t>
            </a:r>
            <a:endParaRPr lang="el-GR"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t>Board (thus learning about geometrical figures and measurement)</a:t>
            </a:r>
            <a:endParaRPr lang="el-GR" dirty="0" smtClean="0"/>
          </a:p>
          <a:p>
            <a:r>
              <a:rPr lang="en-US" dirty="0" smtClean="0"/>
              <a:t>The tiles and racks for placing them during the game.</a:t>
            </a:r>
            <a:endParaRPr lang="el-GR" dirty="0" smtClean="0"/>
          </a:p>
          <a:p>
            <a:r>
              <a:rPr lang="en-US" dirty="0" smtClean="0"/>
              <a:t>The Cards with the rules of the game (thus having to comprehend what is involved in the game)</a:t>
            </a:r>
            <a:endParaRPr lang="el-GR" dirty="0" smtClean="0"/>
          </a:p>
          <a:p>
            <a:r>
              <a:rPr lang="en-US" dirty="0" smtClean="0"/>
              <a:t>The Scoring </a:t>
            </a:r>
            <a:r>
              <a:rPr lang="en-US" dirty="0" smtClean="0"/>
              <a:t>Sheets (thus realizing the need for calculations).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lstStyle/>
          <a:p>
            <a:r>
              <a:rPr lang="en-US" dirty="0" smtClean="0"/>
              <a:t>Background of the game</a:t>
            </a:r>
            <a:endParaRPr lang="el-GR" dirty="0"/>
          </a:p>
        </p:txBody>
      </p:sp>
      <p:sp>
        <p:nvSpPr>
          <p:cNvPr id="3" name="Content Placeholder 2"/>
          <p:cNvSpPr>
            <a:spLocks noGrp="1"/>
          </p:cNvSpPr>
          <p:nvPr>
            <p:ph idx="1"/>
          </p:nvPr>
        </p:nvSpPr>
        <p:spPr>
          <a:xfrm>
            <a:off x="457200" y="1412776"/>
            <a:ext cx="8229600" cy="4911824"/>
          </a:xfrm>
        </p:spPr>
        <p:txBody>
          <a:bodyPr>
            <a:normAutofit fontScale="92500" lnSpcReduction="10000"/>
          </a:bodyPr>
          <a:lstStyle/>
          <a:p>
            <a:r>
              <a:rPr lang="en-US" dirty="0" smtClean="0"/>
              <a:t>It is a game very similar to the word game Scrabble, where the object is to construct  </a:t>
            </a:r>
            <a:r>
              <a:rPr lang="en-US" b="1" dirty="0" smtClean="0">
                <a:solidFill>
                  <a:schemeClr val="accent2"/>
                </a:solidFill>
              </a:rPr>
              <a:t>words</a:t>
            </a:r>
            <a:r>
              <a:rPr lang="en-US" dirty="0" smtClean="0"/>
              <a:t> using tiles representing </a:t>
            </a:r>
            <a:r>
              <a:rPr lang="en-US" b="1" dirty="0" smtClean="0">
                <a:solidFill>
                  <a:schemeClr val="accent2"/>
                </a:solidFill>
              </a:rPr>
              <a:t>letters</a:t>
            </a:r>
            <a:r>
              <a:rPr lang="en-US" dirty="0" smtClean="0"/>
              <a:t>. </a:t>
            </a:r>
          </a:p>
          <a:p>
            <a:r>
              <a:rPr lang="en-US" dirty="0" smtClean="0"/>
              <a:t>In the </a:t>
            </a:r>
            <a:r>
              <a:rPr lang="en-US" dirty="0" err="1" smtClean="0"/>
              <a:t>MathScrabble</a:t>
            </a:r>
            <a:r>
              <a:rPr lang="en-US" dirty="0" smtClean="0"/>
              <a:t> case the object is to construct </a:t>
            </a:r>
            <a:r>
              <a:rPr lang="en-US" dirty="0" smtClean="0">
                <a:solidFill>
                  <a:schemeClr val="accent2"/>
                </a:solidFill>
              </a:rPr>
              <a:t>equalities</a:t>
            </a:r>
            <a:r>
              <a:rPr lang="en-US" dirty="0" smtClean="0"/>
              <a:t> using tiles representing </a:t>
            </a:r>
            <a:r>
              <a:rPr lang="en-US" dirty="0" smtClean="0">
                <a:solidFill>
                  <a:schemeClr val="accent2"/>
                </a:solidFill>
              </a:rPr>
              <a:t>mathematical symbols</a:t>
            </a:r>
            <a:r>
              <a:rPr lang="en-US" dirty="0" smtClean="0"/>
              <a:t>.</a:t>
            </a:r>
            <a:endParaRPr lang="el-GR" dirty="0" smtClean="0"/>
          </a:p>
          <a:p>
            <a:r>
              <a:rPr lang="en-US" dirty="0" smtClean="0"/>
              <a:t>Clearly this analogy  is in line with what we call in the Philosophy of Education the Realm of </a:t>
            </a:r>
            <a:r>
              <a:rPr lang="en-US" dirty="0" err="1" smtClean="0"/>
              <a:t>Symbolics</a:t>
            </a:r>
            <a:r>
              <a:rPr lang="en-US" dirty="0" smtClean="0"/>
              <a:t>. There the </a:t>
            </a:r>
            <a:r>
              <a:rPr lang="en-US" dirty="0" smtClean="0">
                <a:solidFill>
                  <a:schemeClr val="accent2"/>
                </a:solidFill>
              </a:rPr>
              <a:t>natural language </a:t>
            </a:r>
            <a:r>
              <a:rPr lang="en-US" dirty="0" smtClean="0"/>
              <a:t>and </a:t>
            </a:r>
            <a:r>
              <a:rPr lang="en-US" dirty="0" smtClean="0">
                <a:solidFill>
                  <a:schemeClr val="accent2"/>
                </a:solidFill>
              </a:rPr>
              <a:t>mathematics </a:t>
            </a:r>
            <a:r>
              <a:rPr lang="en-US" dirty="0" smtClean="0"/>
              <a:t>are constituents and </a:t>
            </a:r>
            <a:r>
              <a:rPr lang="en-US" dirty="0" smtClean="0"/>
              <a:t>they reflect </a:t>
            </a:r>
            <a:r>
              <a:rPr lang="en-US" dirty="0" smtClean="0"/>
              <a:t>their meaning as tools for </a:t>
            </a:r>
            <a:r>
              <a:rPr lang="en-US" dirty="0" smtClean="0">
                <a:solidFill>
                  <a:schemeClr val="accent2"/>
                </a:solidFill>
              </a:rPr>
              <a:t>communication</a:t>
            </a:r>
            <a:r>
              <a:rPr lang="en-US" dirty="0" smtClean="0"/>
              <a:t>.</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ormAutofit fontScale="90000"/>
          </a:bodyPr>
          <a:lstStyle/>
          <a:p>
            <a:pPr algn="l"/>
            <a:r>
              <a:rPr lang="en-GB" sz="5400" dirty="0" smtClean="0"/>
              <a:t>Workshop</a:t>
            </a:r>
            <a:r>
              <a:rPr lang="el-GR" dirty="0" smtClean="0"/>
              <a:t/>
            </a:r>
            <a:br>
              <a:rPr lang="el-GR" dirty="0" smtClean="0"/>
            </a:br>
            <a:r>
              <a:rPr lang="en-US" dirty="0" smtClean="0"/>
              <a:t>Please </a:t>
            </a:r>
            <a:r>
              <a:rPr lang="en-GB" dirty="0" smtClean="0"/>
              <a:t>go </a:t>
            </a:r>
            <a:r>
              <a:rPr lang="en-GB" dirty="0" smtClean="0"/>
              <a:t>over these </a:t>
            </a:r>
            <a:r>
              <a:rPr lang="en-GB" dirty="0" smtClean="0"/>
              <a:t>lessons (as presented in the Guidebook) , </a:t>
            </a:r>
            <a:br>
              <a:rPr lang="en-GB" dirty="0" smtClean="0"/>
            </a:br>
            <a:r>
              <a:rPr lang="en-GB" dirty="0" smtClean="0"/>
              <a:t>study </a:t>
            </a:r>
            <a:r>
              <a:rPr lang="en-GB" dirty="0" smtClean="0"/>
              <a:t>them, </a:t>
            </a:r>
            <a:r>
              <a:rPr lang="en-GB" dirty="0" smtClean="0"/>
              <a:t/>
            </a:r>
            <a:br>
              <a:rPr lang="en-GB" dirty="0" smtClean="0"/>
            </a:br>
            <a:r>
              <a:rPr lang="en-GB" dirty="0" smtClean="0"/>
              <a:t>review </a:t>
            </a:r>
            <a:r>
              <a:rPr lang="en-GB" dirty="0" smtClean="0"/>
              <a:t>the worksheets,  </a:t>
            </a:r>
            <a:r>
              <a:rPr lang="en-GB" dirty="0" smtClean="0"/>
              <a:t/>
            </a:r>
            <a:br>
              <a:rPr lang="en-GB" dirty="0" smtClean="0"/>
            </a:br>
            <a:r>
              <a:rPr lang="en-GB" dirty="0" smtClean="0"/>
              <a:t>present </a:t>
            </a:r>
            <a:r>
              <a:rPr lang="en-GB" dirty="0" smtClean="0"/>
              <a:t>your comments for discussion and </a:t>
            </a:r>
            <a:r>
              <a:rPr lang="en-GB" dirty="0" smtClean="0"/>
              <a:t/>
            </a:r>
            <a:br>
              <a:rPr lang="en-GB" dirty="0" smtClean="0"/>
            </a:br>
            <a:r>
              <a:rPr lang="en-GB" dirty="0" smtClean="0"/>
              <a:t>propose  </a:t>
            </a:r>
            <a:r>
              <a:rPr lang="en-GB" dirty="0" smtClean="0"/>
              <a:t>possible redesigns of the structure  </a:t>
            </a:r>
            <a:r>
              <a:rPr lang="en-GB" dirty="0" smtClean="0"/>
              <a:t>and/ or the worksheets </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normAutofit/>
          </a:bodyPr>
          <a:lstStyle/>
          <a:p>
            <a:r>
              <a:rPr lang="en-US" dirty="0" smtClean="0"/>
              <a:t>Let us see another </a:t>
            </a:r>
            <a:br>
              <a:rPr lang="en-US" dirty="0" smtClean="0"/>
            </a:br>
            <a:r>
              <a:rPr lang="en-US" sz="5400" dirty="0" smtClean="0"/>
              <a:t>Example </a:t>
            </a:r>
            <a:r>
              <a:rPr lang="en-US" dirty="0" smtClean="0"/>
              <a:t/>
            </a:r>
            <a:br>
              <a:rPr lang="en-US" dirty="0" smtClean="0"/>
            </a:br>
            <a:r>
              <a:rPr lang="en-US" dirty="0" smtClean="0"/>
              <a:t>of playing another </a:t>
            </a:r>
            <a:br>
              <a:rPr lang="en-US" dirty="0" smtClean="0"/>
            </a:br>
            <a:r>
              <a:rPr lang="en-US" dirty="0" smtClean="0"/>
              <a:t>version of the game</a:t>
            </a:r>
            <a:br>
              <a:rPr lang="en-US" dirty="0" smtClean="0"/>
            </a:br>
            <a:r>
              <a:rPr lang="en-US" dirty="0" smtClean="0"/>
              <a:t>Video</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EXTENSIONS</a:t>
            </a:r>
            <a:endParaRPr lang="el-GR" dirty="0"/>
          </a:p>
        </p:txBody>
      </p:sp>
      <p:sp>
        <p:nvSpPr>
          <p:cNvPr id="3" name="Content Placeholder 2"/>
          <p:cNvSpPr>
            <a:spLocks noGrp="1"/>
          </p:cNvSpPr>
          <p:nvPr>
            <p:ph idx="1"/>
          </p:nvPr>
        </p:nvSpPr>
        <p:spPr/>
        <p:txBody>
          <a:bodyPr/>
          <a:lstStyle/>
          <a:p>
            <a:r>
              <a:rPr lang="en-GB" dirty="0" smtClean="0"/>
              <a:t>But </a:t>
            </a:r>
            <a:r>
              <a:rPr lang="en-GB" dirty="0" smtClean="0"/>
              <a:t>certainly it is easy to find out that </a:t>
            </a:r>
            <a:r>
              <a:rPr lang="en-GB" dirty="0" err="1" smtClean="0"/>
              <a:t>MathScrabble</a:t>
            </a:r>
            <a:r>
              <a:rPr lang="en-GB" dirty="0" smtClean="0"/>
              <a:t> can be used not only for slow adult learners but also in analogous  situations dealing </a:t>
            </a:r>
            <a:endParaRPr lang="en-GB" dirty="0" smtClean="0"/>
          </a:p>
          <a:p>
            <a:r>
              <a:rPr lang="en-GB" dirty="0" smtClean="0"/>
              <a:t>with  </a:t>
            </a:r>
            <a:r>
              <a:rPr lang="en-GB" dirty="0" smtClean="0"/>
              <a:t>children (from the age of 8 and above</a:t>
            </a:r>
            <a:r>
              <a:rPr lang="en-GB" dirty="0" smtClean="0"/>
              <a:t>),</a:t>
            </a:r>
          </a:p>
          <a:p>
            <a:r>
              <a:rPr lang="en-GB" dirty="0" smtClean="0"/>
              <a:t> </a:t>
            </a:r>
            <a:r>
              <a:rPr lang="en-GB" dirty="0" smtClean="0"/>
              <a:t>with students at the university level and </a:t>
            </a:r>
            <a:endParaRPr lang="en-GB" dirty="0" smtClean="0"/>
          </a:p>
          <a:p>
            <a:r>
              <a:rPr lang="en-GB" dirty="0" smtClean="0"/>
              <a:t>with </a:t>
            </a:r>
            <a:r>
              <a:rPr lang="en-GB" dirty="0" smtClean="0"/>
              <a:t>researchers in very advanced fields. </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FEEDBACK</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What are your comments about the game?</a:t>
            </a:r>
          </a:p>
          <a:p>
            <a:r>
              <a:rPr lang="en-US" dirty="0" smtClean="0"/>
              <a:t>What advantages or disadvantages </a:t>
            </a:r>
            <a:r>
              <a:rPr lang="en-US" dirty="0" smtClean="0"/>
              <a:t>does the game offers in the process of learning  </a:t>
            </a:r>
            <a:r>
              <a:rPr lang="en-US" dirty="0" smtClean="0"/>
              <a:t>mathematics?</a:t>
            </a:r>
            <a:endParaRPr lang="el-GR" dirty="0" smtClean="0"/>
          </a:p>
          <a:p>
            <a:r>
              <a:rPr lang="en-US" dirty="0" smtClean="0"/>
              <a:t>The game is expected to provide </a:t>
            </a:r>
            <a:r>
              <a:rPr lang="en-US" dirty="0" smtClean="0"/>
              <a:t>the </a:t>
            </a:r>
            <a:r>
              <a:rPr lang="en-US" dirty="0" smtClean="0"/>
              <a:t>forum for achieving specific and general objectives </a:t>
            </a:r>
            <a:r>
              <a:rPr lang="en-US" dirty="0" smtClean="0"/>
              <a:t>for </a:t>
            </a:r>
            <a:r>
              <a:rPr lang="en-US" dirty="0" smtClean="0"/>
              <a:t>Learning mathematics (</a:t>
            </a:r>
            <a:r>
              <a:rPr lang="en-US" dirty="0" err="1" smtClean="0"/>
              <a:t>eg</a:t>
            </a:r>
            <a:r>
              <a:rPr lang="en-US" dirty="0" smtClean="0"/>
              <a:t> </a:t>
            </a:r>
            <a:r>
              <a:rPr lang="en-US" dirty="0" smtClean="0"/>
              <a:t>to manipulate integers through </a:t>
            </a:r>
            <a:r>
              <a:rPr lang="en-US" dirty="0" smtClean="0"/>
              <a:t>recreation, comprehension </a:t>
            </a:r>
            <a:r>
              <a:rPr lang="en-US" dirty="0" smtClean="0"/>
              <a:t>of  </a:t>
            </a:r>
            <a:r>
              <a:rPr lang="en-US" dirty="0" smtClean="0"/>
              <a:t>concepts and rules and  so on) What else could you suggest  that can be used for improvement?</a:t>
            </a:r>
            <a:endParaRPr lang="el-GR" dirty="0" smtClean="0"/>
          </a:p>
          <a:p>
            <a:pPr>
              <a:buNone/>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45192"/>
          </a:xfrm>
        </p:spPr>
        <p:txBody>
          <a:bodyPr/>
          <a:lstStyle/>
          <a:p>
            <a:r>
              <a:rPr lang="en-US" dirty="0" smtClean="0"/>
              <a:t>How do people play scrabble?</a:t>
            </a:r>
            <a:br>
              <a:rPr lang="en-US" dirty="0" smtClean="0"/>
            </a:br>
            <a:r>
              <a:rPr lang="en-US" dirty="0" smtClean="0"/>
              <a:t/>
            </a:r>
            <a:br>
              <a:rPr lang="en-US" dirty="0" smtClean="0"/>
            </a:br>
            <a:r>
              <a:rPr lang="el-GR" dirty="0" smtClean="0"/>
              <a:t/>
            </a:r>
            <a:br>
              <a:rPr lang="el-GR" dirty="0" smtClean="0"/>
            </a:br>
            <a:r>
              <a:rPr lang="en-US" dirty="0" smtClean="0"/>
              <a:t>Example – Video of  playing Scrabble</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33224"/>
          </a:xfrm>
        </p:spPr>
        <p:txBody>
          <a:bodyPr>
            <a:normAutofit/>
          </a:bodyPr>
          <a:lstStyle/>
          <a:p>
            <a:r>
              <a:rPr lang="en-US" dirty="0" smtClean="0">
                <a:solidFill>
                  <a:srgbClr val="FF0000"/>
                </a:solidFill>
              </a:rPr>
              <a:t>Now for </a:t>
            </a:r>
            <a:r>
              <a:rPr lang="en-US" dirty="0" err="1" smtClean="0">
                <a:solidFill>
                  <a:srgbClr val="FF0000"/>
                </a:solidFill>
              </a:rPr>
              <a:t>MathSrabble</a:t>
            </a:r>
            <a:r>
              <a:rPr lang="en-US" dirty="0" smtClean="0">
                <a:solidFill>
                  <a:srgbClr val="FF0000"/>
                </a:solidFill>
              </a:rPr>
              <a:t> </a:t>
            </a:r>
            <a:r>
              <a:rPr lang="el-GR" dirty="0" smtClean="0"/>
              <a:t/>
            </a:r>
            <a:br>
              <a:rPr lang="el-GR" dirty="0" smtClean="0"/>
            </a:br>
            <a:r>
              <a:rPr lang="en-US" dirty="0" smtClean="0"/>
              <a:t>The game can be found in the market under many names and  variations, although the basic idea is always the same.</a:t>
            </a:r>
            <a:br>
              <a:rPr lang="en-US" dirty="0" smtClean="0"/>
            </a:br>
            <a:r>
              <a:rPr lang="en-US" dirty="0" smtClean="0"/>
              <a:t> </a:t>
            </a:r>
            <a:r>
              <a:rPr lang="el-GR" dirty="0" smtClean="0"/>
              <a:t/>
            </a:r>
            <a:br>
              <a:rPr lang="el-GR" dirty="0" smtClean="0"/>
            </a:br>
            <a:r>
              <a:rPr lang="en-US" dirty="0" smtClean="0"/>
              <a:t>Example – Video of  playing a variation of </a:t>
            </a:r>
            <a:r>
              <a:rPr lang="en-US" dirty="0" err="1" smtClean="0"/>
              <a:t>MathScrabble</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877040"/>
          </a:xfrm>
        </p:spPr>
        <p:txBody>
          <a:bodyPr>
            <a:normAutofit/>
          </a:bodyPr>
          <a:lstStyle/>
          <a:p>
            <a:r>
              <a:rPr lang="en-US" dirty="0" smtClean="0"/>
              <a:t>Now in our case:</a:t>
            </a:r>
            <a:br>
              <a:rPr lang="en-US" dirty="0" smtClean="0"/>
            </a:br>
            <a:r>
              <a:rPr lang="en-US" sz="7200" dirty="0" err="1" smtClean="0"/>
              <a:t>MathScrabble</a:t>
            </a:r>
            <a:r>
              <a:rPr lang="en-US" dirty="0" smtClean="0"/>
              <a:t> </a:t>
            </a:r>
            <a:br>
              <a:rPr lang="en-US" dirty="0" smtClean="0"/>
            </a:br>
            <a:r>
              <a:rPr lang="en-US" dirty="0" smtClean="0"/>
              <a:t>in the context of the </a:t>
            </a:r>
            <a:r>
              <a:rPr lang="en-US" dirty="0" err="1" smtClean="0"/>
              <a:t>MathGames</a:t>
            </a:r>
            <a:r>
              <a:rPr lang="en-US" dirty="0" smtClean="0"/>
              <a:t> Project</a:t>
            </a:r>
            <a:r>
              <a:rPr lang="el-GR" dirty="0" smtClean="0"/>
              <a:t/>
            </a:r>
            <a:br>
              <a:rPr lang="el-GR" dirty="0" smtClean="0"/>
            </a:b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US" dirty="0" smtClean="0"/>
              <a:t>Question 1:  What are the basic tools </a:t>
            </a:r>
            <a:endParaRPr lang="el-GR" dirty="0"/>
          </a:p>
        </p:txBody>
      </p:sp>
      <p:sp>
        <p:nvSpPr>
          <p:cNvPr id="3" name="Content Placeholder 2"/>
          <p:cNvSpPr>
            <a:spLocks noGrp="1"/>
          </p:cNvSpPr>
          <p:nvPr>
            <p:ph idx="1"/>
          </p:nvPr>
        </p:nvSpPr>
        <p:spPr>
          <a:xfrm>
            <a:off x="457200" y="2492896"/>
            <a:ext cx="8229600" cy="3831704"/>
          </a:xfrm>
        </p:spPr>
        <p:txBody>
          <a:bodyPr/>
          <a:lstStyle/>
          <a:p>
            <a:pPr>
              <a:buNone/>
            </a:pPr>
            <a:endParaRPr lang="el-GR" dirty="0" smtClean="0"/>
          </a:p>
          <a:p>
            <a:r>
              <a:rPr lang="en-US" dirty="0" smtClean="0"/>
              <a:t>You can find answers in The Compendium and in the Guidebook of the project</a:t>
            </a:r>
          </a:p>
          <a:p>
            <a:r>
              <a:rPr lang="en-US" dirty="0" smtClean="0"/>
              <a:t>But furthermore we have</a:t>
            </a:r>
          </a:p>
          <a:p>
            <a:pPr>
              <a:buNone/>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a:off x="1475656" y="836712"/>
            <a:ext cx="6075257" cy="5784850"/>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13313" name="Rectangle 1"/>
          <p:cNvSpPr>
            <a:spLocks noChangeArrowheads="1"/>
          </p:cNvSpPr>
          <p:nvPr/>
        </p:nvSpPr>
        <p:spPr bwMode="auto">
          <a:xfrm>
            <a:off x="179512" y="-7595"/>
            <a:ext cx="87849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15X15 Board with cells where the tiles are going to be placed and where some of these have some special meaning, reflecting in the scoring process</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1215</Words>
  <Application>Microsoft Office PowerPoint</Application>
  <PresentationFormat>On-screen Show (4:3)</PresentationFormat>
  <Paragraphs>112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The game  MathScrabble  </vt:lpstr>
      <vt:lpstr>Description of the game</vt:lpstr>
      <vt:lpstr>Background of the game</vt:lpstr>
      <vt:lpstr>How do people play scrabble?   Example – Video of  playing Scrabble</vt:lpstr>
      <vt:lpstr>Now for MathSrabble  The game can be found in the market under many names and  variations, although the basic idea is always the same.   Example – Video of  playing a variation of MathScrabble</vt:lpstr>
      <vt:lpstr>Now in our case: MathScrabble  in the context of the MathGames Project </vt:lpstr>
      <vt:lpstr>Question 1:  What are the basic tools </vt:lpstr>
      <vt:lpstr>Slide 9</vt:lpstr>
      <vt:lpstr>Slide 10</vt:lpstr>
      <vt:lpstr>Question 1:  What are the basic tools </vt:lpstr>
      <vt:lpstr>Slide 12</vt:lpstr>
      <vt:lpstr>Slide 13</vt:lpstr>
      <vt:lpstr>Slide 14</vt:lpstr>
      <vt:lpstr>Question 2:</vt:lpstr>
      <vt:lpstr>Slide 16</vt:lpstr>
      <vt:lpstr>Slide 17</vt:lpstr>
      <vt:lpstr>Slide 18</vt:lpstr>
      <vt:lpstr>Slide 19</vt:lpstr>
      <vt:lpstr>And now to the  crucial question</vt:lpstr>
      <vt:lpstr>Question 3:   What mathematical concepts/ processes or ideas/ human skills or abilities  are involved in the game?</vt:lpstr>
      <vt:lpstr>Question 4:  Obviously in the context of the present project we face again the issue:</vt:lpstr>
      <vt:lpstr>HOW DO WE DESIGN A LESSON   using a game,  in this case the mathscrabble,  THAT LEADS TO ANSWERING THESE QUESTIONS? </vt:lpstr>
      <vt:lpstr>Let us review again the  Expected Benefits from games in the process of learning mathematics </vt:lpstr>
      <vt:lpstr>Based on your initial consideration with the game,  Can you see any prospect of exploiting any of these prospective benefits in the learning of mathematics process?</vt:lpstr>
      <vt:lpstr>In designing a lesson  and in view of the goal for achieving the optimum number of benefits of using a game (as referred in the previous slides or more extensively in the Guidebook)  I believe that the following aspects are  guiding principles: </vt:lpstr>
      <vt:lpstr>guiding principle</vt:lpstr>
      <vt:lpstr>guiding principle</vt:lpstr>
      <vt:lpstr>guiding principle</vt:lpstr>
      <vt:lpstr>guiding principle</vt:lpstr>
      <vt:lpstr>guiding principle</vt:lpstr>
      <vt:lpstr>The lessons presented in the Guidebook are designed  (I hope otherwise we failed)  in the spirit of these observations</vt:lpstr>
      <vt:lpstr>Background of learners</vt:lpstr>
      <vt:lpstr>Objectives</vt:lpstr>
      <vt:lpstr>mathematical content </vt:lpstr>
      <vt:lpstr>The approach or methodology  Are we going to  use the game as </vt:lpstr>
      <vt:lpstr>The lessons (in the Guidebook pages 61-72) provide  the following structure   </vt:lpstr>
      <vt:lpstr>Another important aspect that can help the learner to become aware of the basic constituents of the game (guidebook pages 58-60) is  the support and guidance for designing and constructing the tools of the game, i.e </vt:lpstr>
      <vt:lpstr>Support and Guide the learner for designing and constructing :</vt:lpstr>
      <vt:lpstr>Workshop Please go over these lessons (as presented in the Guidebook) ,  study them,  review the worksheets,   present your comments for discussion and  propose  possible redesigns of the structure  and/ or the worksheets </vt:lpstr>
      <vt:lpstr>Let us see another  Example  of playing another  version of the game Video</vt:lpstr>
      <vt:lpstr>EXTENSIONS</vt:lpstr>
      <vt:lpstr>ASSESSMENT- FEEDBACK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Συμμετοχή της ΚΥΜΕ σε Ευρωπαϊκά Προγράμματα</dc:title>
  <dc:creator>Andreas Skotinos</dc:creator>
  <cp:lastModifiedBy>Andreas Skotinos</cp:lastModifiedBy>
  <cp:revision>91</cp:revision>
  <dcterms:created xsi:type="dcterms:W3CDTF">2017-02-08T22:30:26Z</dcterms:created>
  <dcterms:modified xsi:type="dcterms:W3CDTF">2018-03-25T06:57:59Z</dcterms:modified>
</cp:coreProperties>
</file>